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</p:sldMasterIdLst>
  <p:notesMasterIdLst>
    <p:notesMasterId r:id="rId15"/>
  </p:notesMasterIdLst>
  <p:sldIdLst>
    <p:sldId id="256" r:id="rId2"/>
    <p:sldId id="258" r:id="rId3"/>
    <p:sldId id="259" r:id="rId4"/>
    <p:sldId id="265" r:id="rId5"/>
    <p:sldId id="260" r:id="rId6"/>
    <p:sldId id="261" r:id="rId7"/>
    <p:sldId id="263" r:id="rId8"/>
    <p:sldId id="276" r:id="rId9"/>
    <p:sldId id="266" r:id="rId10"/>
    <p:sldId id="267" r:id="rId11"/>
    <p:sldId id="279" r:id="rId12"/>
    <p:sldId id="275" r:id="rId13"/>
    <p:sldId id="28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B5E2D0-9FD5-4434-8985-D3B3C2B92513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46721C-322F-4CCF-92B8-57AE9DD756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6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D72CF-8980-4649-9700-AC35B6B4E24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82AD5-5146-4460-9763-580AE835AF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D72CF-8980-4649-9700-AC35B6B4E24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82AD5-5146-4460-9763-580AE835AF4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D72CF-8980-4649-9700-AC35B6B4E24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82AD5-5146-4460-9763-580AE835AF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D72CF-8980-4649-9700-AC35B6B4E24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82AD5-5146-4460-9763-580AE835AF4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D72CF-8980-4649-9700-AC35B6B4E24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82AD5-5146-4460-9763-580AE835AF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D72CF-8980-4649-9700-AC35B6B4E24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82AD5-5146-4460-9763-580AE835AF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D72CF-8980-4649-9700-AC35B6B4E24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82AD5-5146-4460-9763-580AE835AF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D72CF-8980-4649-9700-AC35B6B4E24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82AD5-5146-4460-9763-580AE835AF46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D72CF-8980-4649-9700-AC35B6B4E24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82AD5-5146-4460-9763-580AE835AF4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D72CF-8980-4649-9700-AC35B6B4E24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82AD5-5146-4460-9763-580AE835AF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D72CF-8980-4649-9700-AC35B6B4E24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82AD5-5146-4460-9763-580AE835AF46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838200" y="2362200"/>
            <a:ext cx="7693025" cy="372427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CDEC8A-CE53-4497-9B35-0633CE8807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1723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760913" y="2362200"/>
            <a:ext cx="3770312" cy="17859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760913" y="4300538"/>
            <a:ext cx="3770312" cy="17859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9B85C-E47C-4657-8C92-F5BB5DCEBF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839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6AD72CF-8980-4649-9700-AC35B6B4E244}" type="datetimeFigureOut">
              <a:rPr lang="ru-RU" smtClean="0"/>
              <a:t>20.09.2021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1C82AD5-5146-4460-9763-580AE835AF4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76673"/>
            <a:ext cx="7471792" cy="864096"/>
          </a:xfrm>
        </p:spPr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</a:pPr>
            <a:r>
              <a:rPr lang="ru-RU" altLang="ru-RU" sz="1800" b="1" dirty="0">
                <a:solidFill>
                  <a:prstClr val="black"/>
                </a:solidFill>
                <a:latin typeface="Arial" charset="0"/>
                <a:ea typeface="+mn-ea"/>
                <a:cs typeface="Arial" charset="0"/>
              </a:rPr>
              <a:t>муниципальное бюджетное общеобразовательное учреждение</a:t>
            </a:r>
            <a:r>
              <a:rPr lang="ru-RU" altLang="ru-RU" sz="1800" dirty="0">
                <a:solidFill>
                  <a:prstClr val="black"/>
                </a:solidFill>
                <a:latin typeface="Arial" charset="0"/>
                <a:ea typeface="+mn-ea"/>
                <a:cs typeface="Arial" charset="0"/>
              </a:rPr>
              <a:t/>
            </a:r>
            <a:br>
              <a:rPr lang="ru-RU" altLang="ru-RU" sz="1800" dirty="0">
                <a:solidFill>
                  <a:prstClr val="black"/>
                </a:solidFill>
                <a:latin typeface="Arial" charset="0"/>
                <a:ea typeface="+mn-ea"/>
                <a:cs typeface="Arial" charset="0"/>
              </a:rPr>
            </a:br>
            <a:r>
              <a:rPr lang="ru-RU" altLang="ru-RU" sz="1800" b="1" dirty="0">
                <a:solidFill>
                  <a:prstClr val="black"/>
                </a:solidFill>
                <a:latin typeface="Arial" charset="0"/>
                <a:ea typeface="+mn-ea"/>
                <a:cs typeface="Arial" charset="0"/>
              </a:rPr>
              <a:t>города Ростова-на-Дону «Школа № 101</a:t>
            </a:r>
            <a:r>
              <a:rPr lang="ru-RU" altLang="ru-RU" sz="1800" dirty="0">
                <a:solidFill>
                  <a:prstClr val="black"/>
                </a:solidFill>
                <a:latin typeface="Arial" charset="0"/>
                <a:ea typeface="+mn-ea"/>
                <a:cs typeface="Arial" charset="0"/>
              </a:rPr>
              <a:t/>
            </a:r>
            <a:br>
              <a:rPr lang="ru-RU" altLang="ru-RU" sz="1800" dirty="0">
                <a:solidFill>
                  <a:prstClr val="black"/>
                </a:solidFill>
                <a:latin typeface="Arial" charset="0"/>
                <a:ea typeface="+mn-ea"/>
                <a:cs typeface="Arial" charset="0"/>
              </a:rPr>
            </a:br>
            <a:r>
              <a:rPr lang="ru-RU" altLang="ru-RU" sz="1800" b="1" dirty="0">
                <a:solidFill>
                  <a:prstClr val="black"/>
                </a:solidFill>
                <a:latin typeface="Arial" charset="0"/>
                <a:ea typeface="+mn-ea"/>
                <a:cs typeface="Arial" charset="0"/>
              </a:rPr>
              <a:t>имени дважды Героя Советского Союза </a:t>
            </a:r>
            <a:r>
              <a:rPr lang="ru-RU" altLang="ru-RU" sz="1800" b="1" dirty="0" err="1">
                <a:solidFill>
                  <a:prstClr val="black"/>
                </a:solidFill>
                <a:latin typeface="Arial" charset="0"/>
                <a:ea typeface="+mn-ea"/>
                <a:cs typeface="Arial" charset="0"/>
              </a:rPr>
              <a:t>Кретова</a:t>
            </a:r>
            <a:r>
              <a:rPr lang="ru-RU" altLang="ru-RU" sz="1800" b="1" dirty="0">
                <a:solidFill>
                  <a:prstClr val="black"/>
                </a:solidFill>
                <a:latin typeface="Arial" charset="0"/>
                <a:ea typeface="+mn-ea"/>
                <a:cs typeface="Arial" charset="0"/>
              </a:rPr>
              <a:t> С.И.</a:t>
            </a:r>
            <a:r>
              <a:rPr lang="ru-RU" altLang="ru-RU" sz="1800" dirty="0">
                <a:solidFill>
                  <a:prstClr val="black"/>
                </a:solidFill>
                <a:latin typeface="Arial" charset="0"/>
                <a:ea typeface="+mn-ea"/>
                <a:cs typeface="Arial" charset="0"/>
              </a:rPr>
              <a:t>»</a:t>
            </a:r>
            <a:endParaRPr lang="ru-RU" altLang="ru-RU" sz="1800" dirty="0">
              <a:solidFill>
                <a:prstClr val="black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2060848"/>
            <a:ext cx="6461760" cy="178688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</a:t>
            </a:r>
            <a:r>
              <a:rPr lang="ru-RU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Детская агрессия: как научить ребенка справляться с гневом »</a:t>
            </a:r>
            <a:endParaRPr lang="ru-RU" sz="3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83768" y="594928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>
                <a:solidFill>
                  <a:prstClr val="black"/>
                </a:solidFill>
                <a:latin typeface="Arial" charset="0"/>
                <a:cs typeface="Arial" charset="0"/>
              </a:rPr>
              <a:t>Педагог-психолог Петрова Н.С.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>
                <a:solidFill>
                  <a:prstClr val="black"/>
                </a:solidFill>
                <a:latin typeface="Arial" charset="0"/>
                <a:cs typeface="Arial" charset="0"/>
              </a:rPr>
              <a:t>Ростов-на-Дону 2021</a:t>
            </a:r>
            <a:endParaRPr lang="ru-RU" altLang="ru-RU" sz="14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930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313" y="549275"/>
            <a:ext cx="8229600" cy="5903913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  <a:defRPr/>
            </a:pPr>
            <a:r>
              <a:rPr lang="ru-RU" altLang="ru-RU" sz="4000" b="1" dirty="0" smtClean="0">
                <a:solidFill>
                  <a:schemeClr val="tx1"/>
                </a:solidFill>
              </a:rPr>
              <a:t>Обида порождает обиду…</a:t>
            </a:r>
            <a:r>
              <a:rPr lang="ru-RU" altLang="ru-RU" sz="6000" b="1" dirty="0" smtClean="0">
                <a:solidFill>
                  <a:schemeClr val="tx1"/>
                </a:solidFill>
              </a:rPr>
              <a:t/>
            </a:r>
            <a:br>
              <a:rPr lang="ru-RU" altLang="ru-RU" sz="6000" b="1" dirty="0" smtClean="0">
                <a:solidFill>
                  <a:schemeClr val="tx1"/>
                </a:solidFill>
              </a:rPr>
            </a:br>
            <a:r>
              <a:rPr lang="ru-RU" altLang="ru-RU" sz="6000" b="1" dirty="0" smtClean="0">
                <a:solidFill>
                  <a:schemeClr val="tx1"/>
                </a:solidFill>
              </a:rPr>
              <a:t/>
            </a:r>
            <a:br>
              <a:rPr lang="ru-RU" altLang="ru-RU" sz="6000" b="1" dirty="0" smtClean="0">
                <a:solidFill>
                  <a:schemeClr val="tx1"/>
                </a:solidFill>
              </a:rPr>
            </a:br>
            <a:endParaRPr lang="ru-RU" altLang="ru-RU" sz="6000" b="1" dirty="0" smtClean="0">
              <a:solidFill>
                <a:schemeClr val="tx1"/>
              </a:solidFill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ru-RU" altLang="ru-RU" sz="6000" dirty="0"/>
          </a:p>
          <a:p>
            <a:pPr marL="0" indent="0" algn="ctr">
              <a:buFont typeface="Wingdings" pitchFamily="2" charset="2"/>
              <a:buNone/>
              <a:defRPr/>
            </a:pPr>
            <a:r>
              <a:rPr lang="ru-RU" altLang="ru-RU" sz="6000" dirty="0" smtClean="0"/>
              <a:t/>
            </a:r>
            <a:br>
              <a:rPr lang="ru-RU" altLang="ru-RU" sz="6000" dirty="0" smtClean="0"/>
            </a:br>
            <a:r>
              <a:rPr lang="ru-RU" altLang="ru-RU" sz="4000" b="1" dirty="0" smtClean="0"/>
              <a:t>Агрессия порождает агрессию…</a:t>
            </a:r>
            <a:endParaRPr lang="ru-RU" sz="4000" b="1" dirty="0"/>
          </a:p>
        </p:txBody>
      </p:sp>
      <p:pic>
        <p:nvPicPr>
          <p:cNvPr id="4099" name="Picture 10" descr="dra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700213"/>
            <a:ext cx="6985000" cy="338455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486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84784"/>
            <a:ext cx="8507412" cy="4825131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Агрессия – это любая форма поведения, противоречащее нормам и правилам сосуществования людей в обществе, наносящее вред объектам нападения (одушевленным и неодушевленным), приносящее физический ущерб людям.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Агрессивность –  намерение, состояние, предшествующее агрессивному поведению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sz="4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агрессия?</a:t>
            </a:r>
            <a:endParaRPr lang="ru-RU" sz="4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face4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522" y="2348880"/>
            <a:ext cx="14414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1058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AutoShape 2"/>
          <p:cNvSpPr>
            <a:spLocks noGrp="1" noChangeArrowheads="1"/>
          </p:cNvSpPr>
          <p:nvPr>
            <p:ph type="title"/>
          </p:nvPr>
        </p:nvSpPr>
        <p:spPr>
          <a:xfrm>
            <a:off x="411394" y="260648"/>
            <a:ext cx="7924800" cy="1143000"/>
          </a:xfrm>
        </p:spPr>
        <p:txBody>
          <a:bodyPr/>
          <a:lstStyle/>
          <a:p>
            <a:pPr algn="ctr" eaLnBrk="1" hangingPunct="1"/>
            <a:r>
              <a:rPr lang="ru-RU" altLang="ru-RU" sz="5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детской агрессии</a:t>
            </a:r>
          </a:p>
        </p:txBody>
      </p:sp>
      <p:grpSp>
        <p:nvGrpSpPr>
          <p:cNvPr id="4" name="Diagram 6"/>
          <p:cNvGrpSpPr>
            <a:grpSpLocks/>
          </p:cNvGrpSpPr>
          <p:nvPr/>
        </p:nvGrpSpPr>
        <p:grpSpPr bwMode="auto">
          <a:xfrm>
            <a:off x="425450" y="1504950"/>
            <a:ext cx="7746950" cy="5092402"/>
            <a:chOff x="2508" y="2176"/>
            <a:chExt cx="829" cy="860"/>
          </a:xfrm>
        </p:grpSpPr>
        <p:sp>
          <p:nvSpPr>
            <p:cNvPr id="5" name="_s1044"/>
            <p:cNvSpPr>
              <a:spLocks noChangeShapeType="1"/>
            </p:cNvSpPr>
            <p:nvPr/>
          </p:nvSpPr>
          <p:spPr bwMode="auto">
            <a:xfrm flipH="1" flipV="1">
              <a:off x="2743" y="2501"/>
              <a:ext cx="91" cy="5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" name="_s1045"/>
            <p:cNvSpPr>
              <a:spLocks noChangeArrowheads="1"/>
            </p:cNvSpPr>
            <p:nvPr/>
          </p:nvSpPr>
          <p:spPr bwMode="auto">
            <a:xfrm>
              <a:off x="2551" y="2348"/>
              <a:ext cx="207" cy="207"/>
            </a:xfrm>
            <a:prstGeom prst="ellipse">
              <a:avLst/>
            </a:prstGeom>
            <a:solidFill>
              <a:schemeClr val="bg1"/>
            </a:solidFill>
            <a:ln w="76200" cmpd="dbl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Негативизм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(грубость речи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 и жестов)</a:t>
              </a:r>
            </a:p>
          </p:txBody>
        </p:sp>
        <p:sp>
          <p:nvSpPr>
            <p:cNvPr id="7" name="_s1046"/>
            <p:cNvSpPr>
              <a:spLocks noChangeShapeType="1"/>
            </p:cNvSpPr>
            <p:nvPr/>
          </p:nvSpPr>
          <p:spPr bwMode="auto">
            <a:xfrm flipH="1">
              <a:off x="2743" y="2657"/>
              <a:ext cx="91" cy="5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_s1047"/>
            <p:cNvSpPr>
              <a:spLocks noChangeArrowheads="1"/>
            </p:cNvSpPr>
            <p:nvPr/>
          </p:nvSpPr>
          <p:spPr bwMode="auto">
            <a:xfrm>
              <a:off x="2552" y="2658"/>
              <a:ext cx="207" cy="207"/>
            </a:xfrm>
            <a:prstGeom prst="ellipse">
              <a:avLst/>
            </a:prstGeom>
            <a:solidFill>
              <a:schemeClr val="bg1"/>
            </a:solidFill>
            <a:ln w="76200" cmpd="dbl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Раздражение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(вспыльчивость)</a:t>
              </a:r>
            </a:p>
          </p:txBody>
        </p:sp>
        <p:sp>
          <p:nvSpPr>
            <p:cNvPr id="9" name="_s1048"/>
            <p:cNvSpPr>
              <a:spLocks noChangeShapeType="1"/>
            </p:cNvSpPr>
            <p:nvPr/>
          </p:nvSpPr>
          <p:spPr bwMode="auto">
            <a:xfrm>
              <a:off x="2923" y="2708"/>
              <a:ext cx="0" cy="10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_s1049"/>
            <p:cNvSpPr>
              <a:spLocks noChangeArrowheads="1"/>
            </p:cNvSpPr>
            <p:nvPr/>
          </p:nvSpPr>
          <p:spPr bwMode="auto">
            <a:xfrm>
              <a:off x="2821" y="2812"/>
              <a:ext cx="207" cy="207"/>
            </a:xfrm>
            <a:prstGeom prst="ellipse">
              <a:avLst/>
            </a:prstGeom>
            <a:solidFill>
              <a:schemeClr val="bg1"/>
            </a:solidFill>
            <a:ln w="76200" cmpd="dbl">
              <a:solidFill>
                <a:schemeClr val="hlink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Косвенная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(сплетни, злые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шутки)</a:t>
              </a:r>
            </a:p>
          </p:txBody>
        </p:sp>
        <p:sp>
          <p:nvSpPr>
            <p:cNvPr id="11" name="_s1050"/>
            <p:cNvSpPr>
              <a:spLocks noChangeShapeType="1"/>
            </p:cNvSpPr>
            <p:nvPr/>
          </p:nvSpPr>
          <p:spPr bwMode="auto">
            <a:xfrm>
              <a:off x="3012" y="2657"/>
              <a:ext cx="91" cy="5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_s1051"/>
            <p:cNvSpPr>
              <a:spLocks noChangeArrowheads="1"/>
            </p:cNvSpPr>
            <p:nvPr/>
          </p:nvSpPr>
          <p:spPr bwMode="auto">
            <a:xfrm>
              <a:off x="3089" y="2657"/>
              <a:ext cx="207" cy="207"/>
            </a:xfrm>
            <a:prstGeom prst="ellipse">
              <a:avLst/>
            </a:prstGeom>
            <a:solidFill>
              <a:schemeClr val="bg1"/>
            </a:solidFill>
            <a:ln w="76200" cmpd="dbl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Вербальная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(угроза, ругань)</a:t>
              </a:r>
            </a:p>
          </p:txBody>
        </p:sp>
        <p:sp>
          <p:nvSpPr>
            <p:cNvPr id="13" name="_s1052"/>
            <p:cNvSpPr>
              <a:spLocks noChangeShapeType="1"/>
            </p:cNvSpPr>
            <p:nvPr/>
          </p:nvSpPr>
          <p:spPr bwMode="auto">
            <a:xfrm flipV="1">
              <a:off x="3012" y="2502"/>
              <a:ext cx="91" cy="5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_s1053"/>
            <p:cNvSpPr>
              <a:spLocks noChangeArrowheads="1"/>
            </p:cNvSpPr>
            <p:nvPr/>
          </p:nvSpPr>
          <p:spPr bwMode="auto">
            <a:xfrm>
              <a:off x="3089" y="2347"/>
              <a:ext cx="207" cy="207"/>
            </a:xfrm>
            <a:prstGeom prst="ellipse">
              <a:avLst/>
            </a:prstGeom>
            <a:solidFill>
              <a:schemeClr val="bg1"/>
            </a:solidFill>
            <a:ln w="76200" cmpd="dbl">
              <a:solidFill>
                <a:schemeClr val="folHlink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Аутоагрессия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(направлена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на себя)</a:t>
              </a:r>
            </a:p>
          </p:txBody>
        </p:sp>
        <p:sp>
          <p:nvSpPr>
            <p:cNvPr id="15" name="_s1054"/>
            <p:cNvSpPr>
              <a:spLocks noChangeShapeType="1"/>
            </p:cNvSpPr>
            <p:nvPr/>
          </p:nvSpPr>
          <p:spPr bwMode="auto">
            <a:xfrm flipV="1">
              <a:off x="2923" y="2398"/>
              <a:ext cx="0" cy="10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_s1055"/>
            <p:cNvSpPr>
              <a:spLocks noChangeArrowheads="1"/>
            </p:cNvSpPr>
            <p:nvPr/>
          </p:nvSpPr>
          <p:spPr bwMode="auto">
            <a:xfrm>
              <a:off x="2820" y="2192"/>
              <a:ext cx="207" cy="207"/>
            </a:xfrm>
            <a:prstGeom prst="ellipse">
              <a:avLst/>
            </a:prstGeom>
            <a:solidFill>
              <a:schemeClr val="bg1"/>
            </a:solidFill>
            <a:ln w="76200" cmpd="dbl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Физическая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(наказания)</a:t>
              </a:r>
            </a:p>
          </p:txBody>
        </p:sp>
        <p:sp>
          <p:nvSpPr>
            <p:cNvPr id="17" name="_s1056"/>
            <p:cNvSpPr>
              <a:spLocks noChangeArrowheads="1"/>
            </p:cNvSpPr>
            <p:nvPr/>
          </p:nvSpPr>
          <p:spPr bwMode="auto">
            <a:xfrm>
              <a:off x="2820" y="2503"/>
              <a:ext cx="207" cy="207"/>
            </a:xfrm>
            <a:prstGeom prst="ellipse">
              <a:avLst/>
            </a:prstGeom>
            <a:solidFill>
              <a:schemeClr val="bg1"/>
            </a:solidFill>
            <a:ln w="76200" cmpd="dbl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1" i="1" u="none" strike="noStrike" cap="none" normalizeH="0" baseline="0" dirty="0" smtClean="0">
                  <a:ln>
                    <a:noFill/>
                  </a:ln>
                  <a:solidFill>
                    <a:schemeClr val="tx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Виды детской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1" i="1" u="none" strike="noStrike" cap="none" normalizeH="0" baseline="0" dirty="0" smtClean="0">
                  <a:ln>
                    <a:noFill/>
                  </a:ln>
                  <a:solidFill>
                    <a:schemeClr val="tx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  <a:cs typeface="Arial" charset="0"/>
                </a:rPr>
                <a:t>агрессии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2647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22" y="1124744"/>
            <a:ext cx="8507288" cy="511202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ru-RU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часто сердится или раздражается</a:t>
            </a:r>
          </a:p>
          <a:p>
            <a:pPr eaLnBrk="1" hangingPunct="1">
              <a:defRPr/>
            </a:pPr>
            <a:r>
              <a:rPr lang="ru-RU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Принуждает других детей поступать так, как ему удобно</a:t>
            </a:r>
          </a:p>
          <a:p>
            <a:pPr eaLnBrk="1" hangingPunct="1">
              <a:defRPr/>
            </a:pPr>
            <a:r>
              <a:rPr lang="ru-RU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 общении с детьми часто повышает голос</a:t>
            </a:r>
          </a:p>
          <a:p>
            <a:pPr eaLnBrk="1" hangingPunct="1">
              <a:defRPr/>
            </a:pPr>
            <a:r>
              <a:rPr lang="ru-RU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Может </a:t>
            </a:r>
            <a:r>
              <a:rPr lang="ru-RU" sz="3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ударить </a:t>
            </a:r>
            <a:r>
              <a:rPr lang="ru-RU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другого ребенка</a:t>
            </a:r>
          </a:p>
          <a:p>
            <a:pPr eaLnBrk="1" hangingPunct="1">
              <a:defRPr/>
            </a:pPr>
            <a:r>
              <a:rPr lang="ru-RU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Часто противоречит и грубит взрослым</a:t>
            </a:r>
          </a:p>
          <a:p>
            <a:pPr eaLnBrk="1" hangingPunct="1">
              <a:defRPr/>
            </a:pPr>
            <a:r>
              <a:rPr lang="ru-RU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Обзывается и обижает младших</a:t>
            </a:r>
          </a:p>
          <a:p>
            <a:pPr eaLnBrk="1" hangingPunct="1">
              <a:defRPr/>
            </a:pPr>
            <a:r>
              <a:rPr lang="ru-RU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Часто обвиняет окружающих в своих ошибках</a:t>
            </a:r>
          </a:p>
          <a:p>
            <a:pPr eaLnBrk="1" hangingPunct="1">
              <a:defRPr/>
            </a:pPr>
            <a:r>
              <a:rPr lang="ru-RU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Может затаить обиду, бывает мстительным</a:t>
            </a:r>
          </a:p>
          <a:p>
            <a:pPr eaLnBrk="1" hangingPunct="1">
              <a:defRPr/>
            </a:pPr>
            <a:r>
              <a:rPr lang="ru-RU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Ломает игрушки, рвет книжки, бросает предметы</a:t>
            </a:r>
          </a:p>
          <a:p>
            <a:pPr eaLnBrk="1" hangingPunct="1">
              <a:defRPr/>
            </a:pPr>
            <a:r>
              <a:rPr lang="ru-RU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Умышленно провоцирует конфликтные </a:t>
            </a:r>
            <a:r>
              <a:rPr lang="ru-RU" sz="3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ru-RU" sz="2400" dirty="0">
              <a:effectLst/>
            </a:endParaRPr>
          </a:p>
          <a:p>
            <a:pPr>
              <a:defRPr/>
            </a:pPr>
            <a:endParaRPr lang="ru-RU" dirty="0"/>
          </a:p>
        </p:txBody>
      </p:sp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323850" y="188640"/>
            <a:ext cx="8362950" cy="1008112"/>
          </a:xfrm>
        </p:spPr>
        <p:txBody>
          <a:bodyPr/>
          <a:lstStyle/>
          <a:p>
            <a:pPr algn="ctr"/>
            <a:r>
              <a:rPr lang="ru-RU" altLang="ru-RU" sz="40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Проявление агрессивности у детей</a:t>
            </a:r>
          </a:p>
        </p:txBody>
      </p:sp>
    </p:spTree>
    <p:extLst>
      <p:ext uri="{BB962C8B-B14F-4D97-AF65-F5344CB8AC3E}">
        <p14:creationId xmlns:p14="http://schemas.microsoft.com/office/powerpoint/2010/main" val="1917494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28800"/>
            <a:ext cx="8640960" cy="5040560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ru-RU" altLang="ru-RU" sz="2800" b="1" kern="1200" dirty="0" smtClean="0">
                <a:effectLst/>
                <a:latin typeface="Times New Roman" pitchFamily="18" charset="0"/>
              </a:rPr>
              <a:t>  </a:t>
            </a:r>
            <a:r>
              <a:rPr lang="ru-RU" altLang="ru-RU" sz="3200" b="1" kern="1200" dirty="0" smtClean="0">
                <a:effectLst/>
                <a:latin typeface="Times New Roman" pitchFamily="18" charset="0"/>
              </a:rPr>
              <a:t>стремление привлечь к себе внимание сверстников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ru-RU" altLang="ru-RU" sz="3200" b="1" kern="1200" dirty="0" smtClean="0">
                <a:effectLst/>
                <a:latin typeface="Times New Roman" pitchFamily="18" charset="0"/>
              </a:rPr>
              <a:t>  ущемление достоинства другого с целью подчеркнуть свое превосходство;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ru-RU" altLang="ru-RU" sz="3200" b="1" kern="1200" dirty="0" smtClean="0">
                <a:effectLst/>
                <a:latin typeface="Times New Roman" pitchFamily="18" charset="0"/>
              </a:rPr>
              <a:t>  защита и месть ( в ответ на «нападение» или насильственное изъятие вещей дети отвечают яркими вспышками агрессии);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ru-RU" altLang="ru-RU" sz="3200" b="1" kern="1200" dirty="0" smtClean="0">
                <a:effectLst/>
                <a:latin typeface="Times New Roman" pitchFamily="18" charset="0"/>
              </a:rPr>
              <a:t>  стремление быть главным;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ru-RU" altLang="ru-RU" sz="3200" b="1" kern="1200" dirty="0" smtClean="0">
                <a:effectLst/>
                <a:latin typeface="Times New Roman" pitchFamily="18" charset="0"/>
              </a:rPr>
              <a:t>  стремление получить желанный предмет.</a:t>
            </a:r>
          </a:p>
          <a:p>
            <a:pPr marL="0" indent="0">
              <a:buFont typeface="Wingdings" pitchFamily="2" charset="2"/>
              <a:buNone/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проявления детской агрессивности</a:t>
            </a:r>
            <a:endParaRPr lang="ru-RU"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321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179388" y="549275"/>
            <a:ext cx="871378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Знания о моделях агрессивного поведения дети получают из трех основных </a:t>
            </a: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источников </a:t>
            </a:r>
            <a:endParaRPr lang="ru-RU" alt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5" name="Line 5"/>
          <p:cNvSpPr>
            <a:spLocks noChangeShapeType="1"/>
          </p:cNvSpPr>
          <p:nvPr/>
        </p:nvSpPr>
        <p:spPr bwMode="auto">
          <a:xfrm flipH="1">
            <a:off x="1049338" y="2390368"/>
            <a:ext cx="1296987" cy="13684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66" name="Line 6"/>
          <p:cNvSpPr>
            <a:spLocks noChangeShapeType="1"/>
          </p:cNvSpPr>
          <p:nvPr/>
        </p:nvSpPr>
        <p:spPr bwMode="auto">
          <a:xfrm>
            <a:off x="4484807" y="2356451"/>
            <a:ext cx="0" cy="13684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67" name="Line 7"/>
          <p:cNvSpPr>
            <a:spLocks noChangeShapeType="1"/>
          </p:cNvSpPr>
          <p:nvPr/>
        </p:nvSpPr>
        <p:spPr bwMode="auto">
          <a:xfrm>
            <a:off x="6512313" y="2396352"/>
            <a:ext cx="1008062" cy="12969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395288" y="3357563"/>
            <a:ext cx="18002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/>
          </a:p>
        </p:txBody>
      </p:sp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250825" y="3724876"/>
            <a:ext cx="208915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семья</a:t>
            </a:r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2771774" y="3847112"/>
            <a:ext cx="30956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сверстники</a:t>
            </a:r>
          </a:p>
        </p:txBody>
      </p:sp>
      <p:sp>
        <p:nvSpPr>
          <p:cNvPr id="40971" name="Text Box 11"/>
          <p:cNvSpPr txBox="1">
            <a:spLocks noChangeArrowheads="1"/>
          </p:cNvSpPr>
          <p:nvPr/>
        </p:nvSpPr>
        <p:spPr bwMode="auto">
          <a:xfrm>
            <a:off x="6227763" y="3847113"/>
            <a:ext cx="25193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СМИ</a:t>
            </a:r>
          </a:p>
        </p:txBody>
      </p:sp>
      <p:pic>
        <p:nvPicPr>
          <p:cNvPr id="40973" name="Picture 13" descr="j028259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050" y="4618037"/>
            <a:ext cx="1474787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4" name="Picture 14" descr="j023244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199" y="4725988"/>
            <a:ext cx="1800225" cy="158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5" name="Picture 15" descr="j03043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725988"/>
            <a:ext cx="1366837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78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40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7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4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40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4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4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6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40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4" grpId="0"/>
      <p:bldP spid="40965" grpId="0" animBg="1"/>
      <p:bldP spid="40966" grpId="0" animBg="1"/>
      <p:bldP spid="40967" grpId="0" animBg="1"/>
      <p:bldP spid="40969" grpId="0"/>
      <p:bldP spid="40970" grpId="0"/>
      <p:bldP spid="4097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0" y="260648"/>
            <a:ext cx="8820472" cy="643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Агрессивность ребенка проявляется, если</a:t>
            </a: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alt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Tx/>
              <a:buChar char="•"/>
            </a:pPr>
            <a:r>
              <a:rPr lang="ru-RU" altLang="ru-RU" sz="2800" dirty="0"/>
              <a:t> </a:t>
            </a:r>
            <a:r>
              <a:rPr lang="ru-RU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бьют;</a:t>
            </a:r>
          </a:p>
          <a:p>
            <a:pPr lvl="1">
              <a:buFontTx/>
              <a:buChar char="•"/>
            </a:pPr>
            <a:r>
              <a:rPr lang="ru-RU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над ребенком издеваются;</a:t>
            </a:r>
          </a:p>
          <a:p>
            <a:pPr lvl="1">
              <a:buFontTx/>
              <a:buChar char="•"/>
            </a:pPr>
            <a:r>
              <a:rPr lang="ru-RU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над ребенком зло шутят;</a:t>
            </a:r>
          </a:p>
          <a:p>
            <a:pPr lvl="1">
              <a:buFontTx/>
              <a:buChar char="•"/>
            </a:pPr>
            <a:r>
              <a:rPr lang="ru-RU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ребенка заставляют испытывать чувство незаслуженного стыда;</a:t>
            </a:r>
          </a:p>
          <a:p>
            <a:pPr lvl="1">
              <a:buFontTx/>
              <a:buChar char="•"/>
            </a:pPr>
            <a:r>
              <a:rPr lang="ru-RU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родители заведомо лгут;</a:t>
            </a:r>
          </a:p>
          <a:p>
            <a:pPr lvl="1">
              <a:buFontTx/>
              <a:buChar char="•"/>
            </a:pPr>
            <a:r>
              <a:rPr lang="ru-RU" alt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родители </a:t>
            </a:r>
            <a:r>
              <a:rPr lang="ru-RU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ребенку не доверяют;</a:t>
            </a:r>
          </a:p>
          <a:p>
            <a:pPr lvl="1">
              <a:buFontTx/>
              <a:buChar char="•"/>
            </a:pPr>
            <a:r>
              <a:rPr lang="ru-RU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родители настраивают ребенка друг против друга;</a:t>
            </a:r>
          </a:p>
          <a:p>
            <a:pPr lvl="1">
              <a:buFontTx/>
              <a:buChar char="•"/>
            </a:pPr>
            <a:r>
              <a:rPr lang="ru-RU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родители не общаются со своим ребенком;</a:t>
            </a:r>
          </a:p>
          <a:p>
            <a:pPr lvl="1">
              <a:buFontTx/>
              <a:buChar char="•"/>
            </a:pPr>
            <a:r>
              <a:rPr lang="ru-RU" alt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вход в дом закрыт для друзей </a:t>
            </a:r>
            <a:r>
              <a:rPr lang="ru-RU" alt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ребенка.</a:t>
            </a:r>
            <a:endParaRPr lang="ru-RU" alt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ru-RU" alt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22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Grp="1" noChangeArrowheads="1"/>
          </p:cNvSpPr>
          <p:nvPr>
            <p:ph type="title"/>
          </p:nvPr>
        </p:nvSpPr>
        <p:spPr>
          <a:xfrm>
            <a:off x="179512" y="188640"/>
            <a:ext cx="8507288" cy="1716360"/>
          </a:xfrm>
        </p:spPr>
        <p:txBody>
          <a:bodyPr/>
          <a:lstStyle/>
          <a:p>
            <a:pPr algn="ctr" eaLnBrk="1" hangingPunct="1"/>
            <a:r>
              <a:rPr lang="ru-RU" altLang="ru-RU" sz="6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себя</a:t>
            </a:r>
            <a:endParaRPr lang="ru-RU" altLang="ru-RU" sz="4800" dirty="0" smtClean="0"/>
          </a:p>
        </p:txBody>
      </p:sp>
      <p:sp>
        <p:nvSpPr>
          <p:cNvPr id="21507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635896" y="1916832"/>
            <a:ext cx="4824536" cy="4608512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это началось?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ребенок проявляет агрессию?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какие моменты ребенок проявляет агрессию?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явилось причиной агрессивности?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на самом деле хочет ребенок?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Чем вы реально можете ему помочь?</a:t>
            </a: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764608"/>
            <a:ext cx="3429684" cy="2565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5979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/>
          <p:cNvSpPr>
            <a:spLocks noGrp="1" noChangeArrowheads="1"/>
          </p:cNvSpPr>
          <p:nvPr>
            <p:ph type="title"/>
          </p:nvPr>
        </p:nvSpPr>
        <p:spPr>
          <a:xfrm>
            <a:off x="0" y="188640"/>
            <a:ext cx="8686800" cy="864096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помочь агрессивному ребенку</a:t>
            </a:r>
          </a:p>
        </p:txBody>
      </p:sp>
      <p:sp>
        <p:nvSpPr>
          <p:cNvPr id="22531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24744"/>
            <a:ext cx="8136904" cy="5184576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Постоянное доброжелательное внимание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любых положительных действий и качеств ребенка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 приемлемых способов выражения агрессии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Рассказы о своем детстве, о своих победах и поражениях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собственными негативными эмоциями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Частые подвижные игры для снятия </a:t>
            </a:r>
          </a:p>
          <a:p>
            <a:pPr marL="114300" indent="0" eaLnBrk="1" hangingPunct="1">
              <a:lnSpc>
                <a:spcPct val="90000"/>
              </a:lnSpc>
              <a:buNone/>
            </a:pPr>
            <a:r>
              <a:rPr lang="ru-RU" alt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мышечного напряжения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 как способ выплескивания </a:t>
            </a:r>
          </a:p>
          <a:p>
            <a:pPr marL="114300" indent="0" eaLnBrk="1" hangingPunct="1">
              <a:lnSpc>
                <a:spcPct val="90000"/>
              </a:lnSpc>
              <a:buNone/>
            </a:pPr>
            <a:r>
              <a:rPr lang="ru-RU" alt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эмоций и снятия напряжения</a:t>
            </a:r>
          </a:p>
          <a:p>
            <a:pPr>
              <a:lnSpc>
                <a:spcPct val="90000"/>
              </a:lnSpc>
            </a:pPr>
            <a:r>
              <a:rPr lang="ru-RU" alt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Формировании способности к  доверию, </a:t>
            </a:r>
            <a:endParaRPr lang="ru-RU" altLang="ru-RU" sz="3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>
              <a:lnSpc>
                <a:spcPct val="90000"/>
              </a:lnSpc>
              <a:buNone/>
            </a:pPr>
            <a:r>
              <a:rPr lang="ru-RU" alt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сочувствию</a:t>
            </a:r>
            <a:r>
              <a:rPr lang="ru-RU" alt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сопереживанию.</a:t>
            </a:r>
          </a:p>
          <a:p>
            <a:pPr eaLnBrk="1" hangingPunct="1">
              <a:lnSpc>
                <a:spcPct val="90000"/>
              </a:lnSpc>
            </a:pPr>
            <a:endParaRPr lang="ru-RU" alt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altLang="ru-RU" sz="16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789040"/>
            <a:ext cx="2551644" cy="266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4425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60648"/>
            <a:ext cx="7543800" cy="115212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Экстренное вмешательство при агрессивных проявлениях</a:t>
            </a:r>
            <a:endParaRPr lang="ru-RU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556792"/>
            <a:ext cx="8064896" cy="504056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alt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alt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alt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агрессии ребенка ощущать собственную уверенность, амортизировать ситуацию, помня, что в основе агрессивного поведения лежит неуверенность (затем – я вижу, что ты сейчас сердишься, в таком состоянии мы не найдем решение, я предлагаю тебе успокоиться – использовать технику «заезженной пластинки</a:t>
            </a:r>
            <a:r>
              <a:rPr lang="ru-RU" alt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»).</a:t>
            </a:r>
          </a:p>
          <a:p>
            <a:pPr algn="just"/>
            <a:r>
              <a:rPr lang="ru-RU" alt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*Важно </a:t>
            </a: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перенаправить агрессию в нужное русло (работа по дому, сломать палки, физическая нагрузка и пр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algn="just"/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Видеть </a:t>
            </a: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внешние признаки агрессии: сдерживает дыхание, скованность в груди, напряженность в руках, сжаты кулаки, закрывает глаза и пр. – увидев проявления, спросить: «Ты сейчас сердишься, может хочешь побыть один или расскажешь, что происходит</a:t>
            </a:r>
            <a:r>
              <a:rPr lang="ru-RU" alt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457200" indent="-457200" algn="just">
              <a:buFont typeface="Arial" pitchFamily="34" charset="0"/>
              <a:buAutoNum type="arabicPeriod"/>
            </a:pPr>
            <a:endParaRPr lang="ru-RU" altLang="ru-RU" b="1" dirty="0">
              <a:solidFill>
                <a:srgbClr val="000066"/>
              </a:solidFill>
            </a:endParaRPr>
          </a:p>
          <a:p>
            <a:pPr marL="457200" indent="-457200" algn="just">
              <a:buFont typeface="Arial" pitchFamily="34" charset="0"/>
              <a:buAutoNum type="arabicPeriod"/>
            </a:pPr>
            <a:endParaRPr lang="ru-RU" altLang="ru-RU" b="1" dirty="0">
              <a:solidFill>
                <a:srgbClr val="000066"/>
              </a:solidFill>
            </a:endParaRPr>
          </a:p>
          <a:p>
            <a:pPr marL="457200" indent="-457200" algn="just">
              <a:buAutoNum type="arabicPeriod"/>
            </a:pPr>
            <a:endParaRPr lang="ru-RU" alt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2638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0" y="188640"/>
            <a:ext cx="8785225" cy="6617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 для родителей по предупреждению детской агрессивности.</a:t>
            </a:r>
          </a:p>
          <a:p>
            <a:pPr>
              <a:buFontTx/>
              <a:buChar char="•"/>
            </a:pPr>
            <a:r>
              <a:rPr lang="ru-RU" altLang="ru-RU" sz="2400" dirty="0"/>
              <a:t>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Постарайтесь  сохранить в семье атмосферу открытости и доверия.</a:t>
            </a:r>
          </a:p>
          <a:p>
            <a:pPr>
              <a:buFontTx/>
              <a:buChar char="•"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давайте своему ребенку несбыточных обещаний, не вселяйте в его душу несбыточных надежд.</a:t>
            </a:r>
          </a:p>
          <a:p>
            <a:pPr>
              <a:buFontTx/>
              <a:buChar char="•"/>
            </a:pP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наказывайте своего ребенка за то, что позволяете делать себе.</a:t>
            </a:r>
          </a:p>
          <a:p>
            <a:pPr>
              <a:buFontTx/>
              <a:buChar char="•"/>
            </a:pPr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бойтесь поделиться со своим ребенком своими чувствами и слабостями.</a:t>
            </a:r>
          </a:p>
          <a:p>
            <a:pPr>
              <a:buFontTx/>
              <a:buChar char="•"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ставьте свои отношения с собственным ребенком в зависимости от его учебных успехов.</a:t>
            </a:r>
          </a:p>
        </p:txBody>
      </p:sp>
    </p:spTree>
    <p:extLst>
      <p:ext uri="{BB962C8B-B14F-4D97-AF65-F5344CB8AC3E}">
        <p14:creationId xmlns:p14="http://schemas.microsoft.com/office/powerpoint/2010/main" val="1782454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548680"/>
            <a:ext cx="8136904" cy="54006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Каким 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 агрессивным </a:t>
            </a: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 ребенок, надо постараться его понять, почувствовать, постараться найти «внутреннюю» проблему его раздражительности, грубости, сломанных игрушек. Нельзя отвечать агрессией на агрессию, а тем более давать такой совет детям («Дай сдачи!»), тем самым закрепляя агрессивный тип поведения у ребенка.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1952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319</TotalTime>
  <Words>595</Words>
  <Application>Microsoft Office PowerPoint</Application>
  <PresentationFormat>Экран (4:3)</PresentationFormat>
  <Paragraphs>91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Волна</vt:lpstr>
      <vt:lpstr>муниципальное бюджетное общеобразовательное учреждение города Ростова-на-Дону «Школа № 101 имени дважды Героя Советского Союза Кретова С.И.»</vt:lpstr>
      <vt:lpstr>Презентация PowerPoint</vt:lpstr>
      <vt:lpstr>Что такое агрессия?</vt:lpstr>
      <vt:lpstr>Виды детской агрессии</vt:lpstr>
      <vt:lpstr>Проявление агрессивности у детей</vt:lpstr>
      <vt:lpstr>Причины проявления детской агрессивности</vt:lpstr>
      <vt:lpstr>Презентация PowerPoint</vt:lpstr>
      <vt:lpstr>Презентация PowerPoint</vt:lpstr>
      <vt:lpstr>Вопросы для себя</vt:lpstr>
      <vt:lpstr>Как помочь агрессивному ребенку</vt:lpstr>
      <vt:lpstr>Экстренное вмешательство при агрессивных проявлениях</vt:lpstr>
      <vt:lpstr>Презентация PowerPoint</vt:lpstr>
      <vt:lpstr>  Каким бы агрессивным не был ребенок, надо постараться его понять, почувствовать, постараться найти «внутреннюю» проблему его раздражительности, грубости, сломанных игрушек. Нельзя отвечать агрессией на агрессию, а тем более давать такой совет детям («Дай сдачи!»), тем самым закрепляя агрессивный тип поведения у ребенка.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Родительское собрание</dc:title>
  <dc:creator>Black&amp;White</dc:creator>
  <cp:lastModifiedBy>user</cp:lastModifiedBy>
  <cp:revision>31</cp:revision>
  <dcterms:created xsi:type="dcterms:W3CDTF">2015-04-15T04:31:53Z</dcterms:created>
  <dcterms:modified xsi:type="dcterms:W3CDTF">2021-09-20T06:50:07Z</dcterms:modified>
</cp:coreProperties>
</file>